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da8e448a1c4157" /><Relationship Type="http://schemas.openxmlformats.org/officeDocument/2006/relationships/extended-properties" Target="/docProps/app.xml" Id="R705e09b960e74c6a" /><Relationship Type="http://schemas.openxmlformats.org/officeDocument/2006/relationships/officeDocument" Target="/ppt/presentation.xml" Id="R72b09832046449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e48857b7fc4fc0"/>
  </p:sldMasterIdLst>
  <p:notesMasterIdLst>
    <p:notesMasterId xmlns:r="http://schemas.openxmlformats.org/officeDocument/2006/relationships" r:id="R8e28158510864ecf"/>
  </p:notesMasterIdLst>
  <p:sldIdLst>
    <p:sldId xmlns:r="http://schemas.openxmlformats.org/officeDocument/2006/relationships" id="256" r:id="Refbf7a21c7f74f0d"/>
    <p:sldId xmlns:r="http://schemas.openxmlformats.org/officeDocument/2006/relationships" id="257" r:id="Rcc2386a3a67c4a8e"/>
    <p:sldId xmlns:r="http://schemas.openxmlformats.org/officeDocument/2006/relationships" id="258" r:id="Ref754239bbe34c34"/>
    <p:sldId xmlns:r="http://schemas.openxmlformats.org/officeDocument/2006/relationships" id="259" r:id="R4d5cc742397c44ff"/>
    <p:sldId xmlns:r="http://schemas.openxmlformats.org/officeDocument/2006/relationships" id="260" r:id="Rd0026121a7a341d7"/>
    <p:sldId xmlns:r="http://schemas.openxmlformats.org/officeDocument/2006/relationships" id="261" r:id="R541a5e1fbb0241ae"/>
    <p:sldId xmlns:r="http://schemas.openxmlformats.org/officeDocument/2006/relationships" id="262" r:id="R9771720160f141b4"/>
    <p:sldId xmlns:r="http://schemas.openxmlformats.org/officeDocument/2006/relationships" id="263" r:id="Ra087e9dcc5dd4991"/>
    <p:sldId xmlns:r="http://schemas.openxmlformats.org/officeDocument/2006/relationships" id="264" r:id="R9b3ec31be4a747fc"/>
    <p:sldId xmlns:r="http://schemas.openxmlformats.org/officeDocument/2006/relationships" id="265" r:id="R9779a9cb992d461f"/>
    <p:sldId xmlns:r="http://schemas.openxmlformats.org/officeDocument/2006/relationships" id="266" r:id="R1252238435b744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820c1af184454e" /><Relationship Type="http://schemas.openxmlformats.org/officeDocument/2006/relationships/slideMaster" Target="/ppt/slideMasters/slideMaster1.xml" Id="Rfce48857b7fc4fc0" /><Relationship Type="http://schemas.openxmlformats.org/officeDocument/2006/relationships/notesMaster" Target="/ppt/notesMasters/notesMaster1.xml" Id="R8e28158510864ecf" /><Relationship Type="http://schemas.openxmlformats.org/officeDocument/2006/relationships/presProps" Target="/ppt/presProps.xml" Id="R1d8cb2342015422d" /><Relationship Type="http://schemas.openxmlformats.org/officeDocument/2006/relationships/tableStyles" Target="/ppt/tableStyles.xml" Id="R9db9f2055f824305" /><Relationship Type="http://schemas.openxmlformats.org/officeDocument/2006/relationships/slide" Target="/ppt/slides/slide1.xml" Id="Refbf7a21c7f74f0d" /><Relationship Type="http://schemas.openxmlformats.org/officeDocument/2006/relationships/slide" Target="/ppt/slides/slide2.xml" Id="Rcc2386a3a67c4a8e" /><Relationship Type="http://schemas.openxmlformats.org/officeDocument/2006/relationships/slide" Target="/ppt/slides/slide3.xml" Id="Ref754239bbe34c34" /><Relationship Type="http://schemas.openxmlformats.org/officeDocument/2006/relationships/slide" Target="/ppt/slides/slide4.xml" Id="R4d5cc742397c44ff" /><Relationship Type="http://schemas.openxmlformats.org/officeDocument/2006/relationships/slide" Target="/ppt/slides/slide5.xml" Id="Rd0026121a7a341d7" /><Relationship Type="http://schemas.openxmlformats.org/officeDocument/2006/relationships/slide" Target="/ppt/slides/slide6.xml" Id="R541a5e1fbb0241ae" /><Relationship Type="http://schemas.openxmlformats.org/officeDocument/2006/relationships/slide" Target="/ppt/slides/slide7.xml" Id="R9771720160f141b4" /><Relationship Type="http://schemas.openxmlformats.org/officeDocument/2006/relationships/slide" Target="/ppt/slides/slide8.xml" Id="Ra087e9dcc5dd4991" /><Relationship Type="http://schemas.openxmlformats.org/officeDocument/2006/relationships/slide" Target="/ppt/slides/slide9.xml" Id="R9b3ec31be4a747fc" /><Relationship Type="http://schemas.openxmlformats.org/officeDocument/2006/relationships/slide" Target="/ppt/slides/slide10.xml" Id="R9779a9cb992d461f" /><Relationship Type="http://schemas.openxmlformats.org/officeDocument/2006/relationships/slide" Target="/ppt/slides/slide11.xml" Id="R1252238435b744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6fc82119ae40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00fb1e8b454e34" /><Relationship Type="http://schemas.openxmlformats.org/officeDocument/2006/relationships/notesMaster" Target="/ppt/notesMasters/notesMaster1.xml" Id="Rd1c6286bb40646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39101b40834356" /><Relationship Type="http://schemas.openxmlformats.org/officeDocument/2006/relationships/notesMaster" Target="/ppt/notesMasters/notesMaster1.xml" Id="R1b5c80bb471944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2ef5015ae746aa" /><Relationship Type="http://schemas.openxmlformats.org/officeDocument/2006/relationships/notesMaster" Target="/ppt/notesMasters/notesMaster1.xml" Id="R3d4dcb0f6ff242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5b2efe82704fe4" /><Relationship Type="http://schemas.openxmlformats.org/officeDocument/2006/relationships/notesMaster" Target="/ppt/notesMasters/notesMaster1.xml" Id="Rf6afb70c81304e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53b6e419404eed" /><Relationship Type="http://schemas.openxmlformats.org/officeDocument/2006/relationships/notesMaster" Target="/ppt/notesMasters/notesMaster1.xml" Id="R37aca95543e040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68c07848d945b6" /><Relationship Type="http://schemas.openxmlformats.org/officeDocument/2006/relationships/notesMaster" Target="/ppt/notesMasters/notesMaster1.xml" Id="R447cfd6cadd242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2c37834af04a35" /><Relationship Type="http://schemas.openxmlformats.org/officeDocument/2006/relationships/notesMaster" Target="/ppt/notesMasters/notesMaster1.xml" Id="R703e82344f874c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b2bbf4d1334747" /><Relationship Type="http://schemas.openxmlformats.org/officeDocument/2006/relationships/notesMaster" Target="/ppt/notesMasters/notesMaster1.xml" Id="Rc28caa16556a48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18480193c6401e" /><Relationship Type="http://schemas.openxmlformats.org/officeDocument/2006/relationships/notesMaster" Target="/ppt/notesMasters/notesMaster1.xml" Id="Re72a2be625cd46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23676e4e24430b" /><Relationship Type="http://schemas.openxmlformats.org/officeDocument/2006/relationships/notesMaster" Target="/ppt/notesMasters/notesMaster1.xml" Id="Rf9440b2b644042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dd10cdde4b4772" /><Relationship Type="http://schemas.openxmlformats.org/officeDocument/2006/relationships/notesMaster" Target="/ppt/notesMasters/notesMaster1.xml" Id="R304d0caed99d48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Титульный слайд. Контакты: evolvin.ai, ai@evolvin.ai. Подпись: Команда Эволвин.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508 просроченных диалогов выявлены при старте проекта недвижимости. Среди 1 428 проверенных файлов ЭДО подписанные документы не обнаружены. По четырём расчётным счетам не поступали выписки. EVOLVIN делает разрывы наблюдаемыми и передаёт исключения ответственному человеку.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трактовать формулировку как универсальную модель оплаты. Конкретные объём, цена, срок и критерий приёмки согласуются письменно до начала соответствующего этапа.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Проверенные данные: 19 597 сообщений в 1 233 диалогах; 16 843 сообщения в 1 227 диалогах принадлежат внешним собеседникам; 4 720 ответов дал ассистент. За последние 30 дней: 1 954 сообщения и 68 активных диалогов.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Показатели описывают скорость обработки и движение по воронке. Они не подтверждают качество найма или удержание: эти показатели требуют отдельного замера после выхода кандидатов.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69% рассчитаны как 846 автоматически созданных входящих сделок из 1 228. 508 просроченных диалогов выявлены на старте. Человек остаётся ответственным за показ объекта и переговоры.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Автоматизированная проверка выявила отсутствие подписанных документов среди 1 428 файлов ЭДО и отсутствие банковских выписок по четырём расчётным счетам. Проверка не подписывает документы и не принимает решения по спорным операциям.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EVOLVIN включает публичные сайты, формы и заявки, личные кабинеты, статусы, документы, платёжные сценарии, ИИ-консьержа и интеграции с внутренними системами. Нестандартные случаи и бизнес-правила остаются под контролем человека.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2 700+ активных процедур анализируются дважды в час. Кратко названная задача по составу оказалась адаптацией 1С:Колледж на 363 часа. В 38 проанализированных публикациях не обнаружено призыва к действию. Эффект публикаций на отклики и продажи требует замера на данных клиента.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обещать рост выручки, конверсии или экономию до исходного замера. Применять один набор показателей и одинаковый период сравнения. Сезонность и изменения процесса клиента отмечать отдельно.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старта нужен доступ к одному источнику данных и один человек со стороны клиента, который принимает результат. До пилота письменно фиксируются границы автоматизации, доступы, срок, цена и критерий приёмки.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e79b2e81d548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32af7383da4864" /><Relationship Type="http://schemas.openxmlformats.org/officeDocument/2006/relationships/slideLayout" Target="/ppt/slideLayouts/slideLayout1.xml" Id="Re965321eadb54a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65321eadb54a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f1fc7d312417d" /><Relationship Type="http://schemas.openxmlformats.org/officeDocument/2006/relationships/notesSlide" Target="/ppt/notesSlides/notesSlide1.xml" Id="Rf42ff67aeb4346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3b47c08e14be2" /><Relationship Type="http://schemas.openxmlformats.org/officeDocument/2006/relationships/notesSlide" Target="/ppt/notesSlides/notesSlide2.xml" Id="R16e3041f5e5e42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21be713ab4ae8" /><Relationship Type="http://schemas.openxmlformats.org/officeDocument/2006/relationships/notesSlide" Target="/ppt/notesSlides/notesSlide3.xml" Id="Rf8e1f115f1974f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6735b06774545" /><Relationship Type="http://schemas.openxmlformats.org/officeDocument/2006/relationships/notesSlide" Target="/ppt/notesSlides/notesSlide4.xml" Id="R42bfc17f357344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5081914d54737" /><Relationship Type="http://schemas.openxmlformats.org/officeDocument/2006/relationships/notesSlide" Target="/ppt/notesSlides/notesSlide5.xml" Id="Rd23a565de1f046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7aaafd0ec44e7" /><Relationship Type="http://schemas.openxmlformats.org/officeDocument/2006/relationships/notesSlide" Target="/ppt/notesSlides/notesSlide6.xml" Id="R6972f9c8463348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f6b1eb19a46c3" /><Relationship Type="http://schemas.openxmlformats.org/officeDocument/2006/relationships/notesSlide" Target="/ppt/notesSlides/notesSlide7.xml" Id="R84f4ea55e1134e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5e4d353b24092" /><Relationship Type="http://schemas.openxmlformats.org/officeDocument/2006/relationships/notesSlide" Target="/ppt/notesSlides/notesSlide8.xml" Id="R1b0a03d8a5fe4b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c43fa0db04b33" /><Relationship Type="http://schemas.openxmlformats.org/officeDocument/2006/relationships/notesSlide" Target="/ppt/notesSlides/notesSlide9.xml" Id="Rf42e8e64d23544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019b9e56b48d6" /><Relationship Type="http://schemas.openxmlformats.org/officeDocument/2006/relationships/notesSlide" Target="/ppt/notesSlides/notesSlide10.xml" Id="R56a5738a2ce84d7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53dfc953f45f7" /><Relationship Type="http://schemas.openxmlformats.org/officeDocument/2006/relationships/notesSlide" Target="/ppt/notesSlides/notesSlide11.xml" Id="R0f6d7668c48e48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0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880B4C-6FB6-48D1-AAA5-A14AE34D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342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550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Эволвин.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7BBBE-EE77-4C53-9AF8-1DF36616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71600"/>
            <a:ext cx="7239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Почему EVOLVIN</a:t>
            </a:r>
          </a:p>
          <a:p xmlns:a="http://schemas.openxmlformats.org/drawingml/2006/main">
            <a:pPr algn="l">
              <a:defRPr sz="4800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можно доверить работу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5540A-853B-4727-8DAD-DAD74AB4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666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9CAF94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9CAF94"/>
                </a:solidFill>
                <a:latin typeface="Arial"/>
                <a:ea typeface="Arial"/>
                <a:cs typeface="Arial"/>
              </a:rPr>
              <a:t>Опыт на реальных потоках, человеческий контроль и приёмка по данным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57C19-E518-43E8-B40E-B304FDA6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428750"/>
            <a:ext cx="9525" cy="339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E4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3D13B-B03F-46EF-84A3-F75AE083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4954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AF94"/>
                </a:solidFill>
                <a:latin typeface="Menlo"/>
                <a:ea typeface="Menlo"/>
                <a:cs typeface="Menlo"/>
              </a:defRPr>
            </a:pPr>
            <a:r>
              <a:rPr sz="900" b="1" i="0">
                <a:solidFill>
                  <a:srgbClr val="9CAF94"/>
                </a:solidFill>
                <a:latin typeface="Menlo"/>
                <a:ea typeface="Menlo"/>
                <a:cs typeface="Menlo"/>
              </a:rPr>
              <a:t>ПОДТВЕРЖДЁННЫЙ ОПЫТ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CF046-82B0-43CA-9D05-1CC34DE4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19300"/>
            <a:ext cx="29337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Обращения и найм.</a:t>
            </a:r>
          </a:p>
          <a:p xmlns:a="http://schemas.openxmlformats.org/drawingml/2006/main">
            <a:pPr algn="l">
              <a:def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Лиды и CRM.</a:t>
            </a:r>
          </a:p>
          <a:p xmlns:a="http://schemas.openxmlformats.org/drawingml/2006/main">
            <a:pPr algn="l">
              <a:def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Документы и данные.</a:t>
            </a:r>
          </a:p>
          <a:p xmlns:a="http://schemas.openxmlformats.org/drawingml/2006/main">
            <a:pPr algn="l">
              <a:def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Сайты и кабинеты.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9798D-92F6-4B7F-99BD-11246485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5792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9CAF94"/>
                </a:solidFill>
                <a:latin typeface="Menlo"/>
                <a:ea typeface="Menlo"/>
                <a:cs typeface="Menlo"/>
              </a:defRPr>
            </a:pPr>
            <a:r>
              <a:rPr sz="825" b="0" i="0">
                <a:solidFill>
                  <a:srgbClr val="9CAF94"/>
                </a:solidFill>
                <a:latin typeface="Menlo"/>
                <a:ea typeface="Menlo"/>
                <a:cs typeface="Menlo"/>
              </a:rPr>
              <a:t>evolvin.ai  ·  ai@evolvin.ai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19576-18BD-4F81-9AAA-1B5DBBD8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6257925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9CAF94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9CAF94"/>
                </a:solidFill>
                <a:latin typeface="Arial"/>
                <a:ea typeface="Arial"/>
                <a:cs typeface="Arial"/>
              </a:rPr>
              <a:t>Команда Эволвин</a:t>
            </a:r>
          </a:p>
        </p:txBody>
      </p:sp>
    </p:spTree>
    <p:extLst>
      <p:ext uri="{BB962C8B-B14F-4D97-AF65-F5344CB8AC3E}">
        <p14:creationId xmlns:p14="http://schemas.microsoft.com/office/powerpoint/2010/main" val="20484353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41AF1E-9229-47A6-B08A-B8CE7CE1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45166-2C0D-4BB8-B9B8-4196BD87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Источники: CRM; ЭДО; внутренний аудит активности. Данные обезличены.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A5B5B-024C-44A0-82A2-914EA2D3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73825-EA61-4170-A5CD-2ABB3A06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ДОКАЗАТЕЛЬСТВО ОПЫТА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0F61A-9E76-4B55-B6E6-FF40A684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Проверка делает скрытый разрыв наблюдаемым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3C045-EB5F-4C83-A8A7-E64B4A0B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E5BA54-C8F8-4FD6-ADE8-0F07DDC6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4350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508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A665C-B614-4DDF-943E-4AED54B3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314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диалогов остались без ответа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93F1F2-B8E6-49F8-9149-7F8BE60D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076450"/>
            <a:ext cx="95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EE646F-5186-4907-8FA5-51F39259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4350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1 428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F4FF34-A328-492B-968B-6A293738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00350"/>
            <a:ext cx="314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файлов ЭДО без единой подписи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C76A3-3D8C-4D04-8F98-B556FC38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076450"/>
            <a:ext cx="95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EAAE3C-832A-4A94-8C8F-11DC56CD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0955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4350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7D2C9-D074-4EC8-98DE-EBFB4CBF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035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расчётных счёта без поступивших выписок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6C624-D09C-4244-86FF-6A95C3E2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B4230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1B4230"/>
                </a:solidFill>
                <a:latin typeface="Georgia"/>
                <a:ea typeface="Georgia"/>
                <a:cs typeface="Georgia"/>
              </a:rPr>
              <a:t>Доверие начинается с честного ответа: что работает, а что требует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6416154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BFF596-49D1-49F5-A23E-42D0C6A6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A666C-9C2C-4A04-A146-9A37B486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Модель сотрудничества EVOLVIN. Условия каждого этапа фиксируются отдельно.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9ECD76-27FC-4EF2-BF83-F0740D37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8C734-4572-41CF-A827-563C9379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ПОЧЕМУ НАМ ДОВЕРЯЮТ РАБОТУ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28849-1A59-4138-8637-192B1622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201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Ответственность охватывает весь согласованный процесс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3F400-243A-409A-8DBE-7CEC0A0A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ИНСТРУМЕНТ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9E4749-3EE7-4C1F-97A3-2D5D0F9B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095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4E5F4A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4E5F4A"/>
                </a:solidFill>
                <a:latin typeface="Georgia"/>
                <a:ea typeface="Georgia"/>
                <a:cs typeface="Georgia"/>
              </a:rPr>
              <a:t>Клиент настраивает систему, меняет процесс и сам отвечает за результат.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6C688-D1A5-493E-8F1B-04BD5813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69545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4436B-9F77-46FD-BFD6-E8AD93F0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80975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ЗАКРЫТАЯ ФУНКЦИЯ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48A592-7D4A-475F-938E-423C3382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20980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EVOLVIN принимает поток, выполняет согласованные действия и передаёт человеку только исключения.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1F5DCA-998C-4022-B297-0FF6A08B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10820400" cy="933450"/>
          </a:xfrm>
          <a:prstGeom xmlns:a="http://schemas.openxmlformats.org/drawingml/2006/main" prst="roundRect">
            <a:avLst>
              <a:gd name="adj" fmla="val 8163"/>
            </a:avLst>
          </a:prstGeom>
          <a:solidFill xmlns:a="http://schemas.openxmlformats.org/drawingml/2006/main">
            <a:srgbClr val="DDE8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EF5C4-6DCF-4CAD-9312-F1C4C945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19700"/>
            <a:ext cx="10325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B4230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B4230"/>
                </a:solidFill>
                <a:latin typeface="Arial"/>
                <a:ea typeface="Arial"/>
                <a:cs typeface="Arial"/>
              </a:rPr>
              <a:t>Границы, журнал действий, человеческие решения и критерий приёмки фиксируются до запуска.</a:t>
            </a:r>
          </a:p>
        </p:txBody>
      </p:sp>
    </p:spTree>
    <p:extLst>
      <p:ext uri="{BB962C8B-B14F-4D97-AF65-F5344CB8AC3E}">
        <p14:creationId xmlns:p14="http://schemas.microsoft.com/office/powerpoint/2010/main" val="13399443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6874A6-4972-4AD6-8495-2B0D20B7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F4A8B-CC61-460E-8515-3AA95867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Источник: база переписки, 20.09.2025–24.09.2026.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369B37-4D65-4C6F-B987-7DF5268B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5C4CF-6935-44C6-A323-6B769AA9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КЛИЕНТСКИЕ ОБРАЩЕНИЯ И ПОДДЕРЖКА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00C3D-17A5-44C1-9D25-B896EB05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Система держит поток и поднимает исключения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D9813-A943-493E-8561-76C5A4CA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2381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4E5F4A"/>
                </a:solidFill>
                <a:latin typeface="Menlo"/>
                <a:ea typeface="Menlo"/>
                <a:cs typeface="Menlo"/>
              </a:defRPr>
            </a:pPr>
            <a:r>
              <a:rPr sz="1275" b="1" i="0">
                <a:solidFill>
                  <a:srgbClr val="4E5F4A"/>
                </a:solidFill>
                <a:latin typeface="Menlo"/>
                <a:ea typeface="Menlo"/>
                <a:cs typeface="Menlo"/>
              </a:rPr>
              <a:t>ПОЧТА</a:t>
            </a:r>
          </a:p>
          <a:p xmlns:a="http://schemas.openxmlformats.org/drawingml/2006/main">
            <a:pPr algn="l">
              <a:defRPr sz="1275" b="1" i="0">
                <a:solidFill>
                  <a:srgbClr val="4E5F4A"/>
                </a:solidFill>
                <a:latin typeface="Menlo"/>
                <a:ea typeface="Menlo"/>
                <a:cs typeface="Menlo"/>
              </a:defRPr>
            </a:pPr>
            <a:r>
              <a:rPr sz="1275" b="1" i="0">
                <a:solidFill>
                  <a:srgbClr val="4E5F4A"/>
                </a:solidFill>
                <a:latin typeface="Menlo"/>
                <a:ea typeface="Menlo"/>
                <a:cs typeface="Menlo"/>
              </a:rPr>
              <a:t>МЕССЕНДЖЕРЫ</a:t>
            </a:r>
          </a:p>
          <a:p xmlns:a="http://schemas.openxmlformats.org/drawingml/2006/main">
            <a:pPr algn="l">
              <a:defRPr sz="1275" b="1" i="0">
                <a:solidFill>
                  <a:srgbClr val="4E5F4A"/>
                </a:solidFill>
                <a:latin typeface="Menlo"/>
                <a:ea typeface="Menlo"/>
                <a:cs typeface="Menlo"/>
              </a:defRPr>
            </a:pPr>
            <a:r>
              <a:rPr sz="1275" b="1" i="0">
                <a:solidFill>
                  <a:srgbClr val="4E5F4A"/>
                </a:solidFill>
                <a:latin typeface="Menlo"/>
                <a:ea typeface="Menlo"/>
                <a:cs typeface="Menlo"/>
              </a:rPr>
              <a:t>ФОРМЫ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7C541-BA2E-4AA8-A950-DE53801C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076450"/>
            <a:ext cx="800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82899-F62F-4AC6-9E73-C878079C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1790700"/>
            <a:ext cx="2857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0FB151-9C0F-420B-BB0F-DFCBC50C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971675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6ECD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E6ECD9"/>
                </a:solidFill>
                <a:latin typeface="Arial"/>
                <a:ea typeface="Arial"/>
                <a:cs typeface="Arial"/>
              </a:rPr>
              <a:t>Ответ по базе знаний</a:t>
            </a:r>
          </a:p>
          <a:p xmlns:a="http://schemas.openxmlformats.org/drawingml/2006/main">
            <a:pPr algn="ctr">
              <a:defRPr sz="1500" b="1" i="0">
                <a:solidFill>
                  <a:srgbClr val="E6ECD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E6ECD9"/>
                </a:solidFill>
                <a:latin typeface="Arial"/>
                <a:ea typeface="Arial"/>
                <a:cs typeface="Arial"/>
              </a:rPr>
              <a:t>+ сторож молчания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02E6F-E210-4047-891C-2D32F505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076450"/>
            <a:ext cx="800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E30DF7-7DF0-4F74-88CD-147C4853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9526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11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РЕШЕНИЕ ЧЕЛОВЕКА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D5F13-36BF-4B71-9BE3-B77F712D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193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сложный случай</a:t>
            </a:r>
          </a:p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компенсация</a:t>
            </a:r>
          </a:p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изменение правила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3F4971-39EF-4D13-A3CD-5BD513F6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284127-CA69-4342-B9C8-68FFC151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35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16 843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9B3B60-3312-4F86-B713-9A31F68D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внешних сообщения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2C898-BB69-4C63-9C68-8FEB35DA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048125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35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1 227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D1116-46B7-47FA-9C16-4E92B83B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752975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диалогов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DA489C-C3FF-49E8-8738-304E7435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0481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35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4 720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2F2A77-26F6-4610-A142-BFAE014B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752975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ответов ассистента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89C5AC-F05F-423A-8AD3-26CCFA73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04812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2F6E4F"/>
                </a:solidFill>
                <a:latin typeface="Menlo"/>
                <a:ea typeface="Menlo"/>
                <a:cs typeface="Menlo"/>
              </a:defRPr>
            </a:pPr>
            <a:r>
              <a:rPr sz="3525" b="1" i="0">
                <a:solidFill>
                  <a:srgbClr val="2F6E4F"/>
                </a:solidFill>
                <a:latin typeface="Menlo"/>
                <a:ea typeface="Menlo"/>
                <a:cs typeface="Menlo"/>
              </a:rPr>
              <a:t>68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4DB054-E6BE-4866-81F8-436784977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529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активных диалогов за 30 дней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55A628-604B-4806-8C91-F4A25BF4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1050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Контроль строится по смыслу обращения, а не только по ключевым словам</a:t>
            </a:r>
          </a:p>
        </p:txBody>
      </p:sp>
    </p:spTree>
    <p:extLst>
      <p:ext uri="{BB962C8B-B14F-4D97-AF65-F5344CB8AC3E}">
        <p14:creationId xmlns:p14="http://schemas.microsoft.com/office/powerpoint/2010/main" val="482683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86966A-7BAC-40C9-BC1E-D1FE7ABE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22B08-1DD4-48B0-B08C-B9BA6F73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Источник: контур кадров EVOLVIN, 03–24.09.2026, 21 день.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8A2597-B436-4F5B-8184-F3361FBE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EED3A-AA38-4D6C-A403-DD7786FEB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ПОДБОР И СОПРОВОЖДЕНИЕ КАНДИДАТОВ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D1FCE-A939-4E05-B9A0-BEA1543B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Воронка видна целиком, решение остаётся человеку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F37D85-80A2-4151-8740-A505124F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76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23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A0EE7-D8D3-4BC6-AC22-649107B8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097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2100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643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D4BC8-7339-40E0-A2BC-72E97AEB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85737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анкеты обработано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7CBE87-0C6B-418E-AAA0-060F8464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276475"/>
            <a:ext cx="7562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E3B58-708B-4CF5-AD88-182F8EC4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62225"/>
            <a:ext cx="76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E4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E764D-98AB-48BD-9DF6-7D8D61B5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24125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F6E4F"/>
                </a:solidFill>
                <a:latin typeface="Menlo"/>
                <a:ea typeface="Menlo"/>
                <a:cs typeface="Menlo"/>
              </a:defRPr>
            </a:pPr>
            <a:r>
              <a:rPr sz="2100" b="1" i="0">
                <a:solidFill>
                  <a:srgbClr val="2F6E4F"/>
                </a:solidFill>
                <a:latin typeface="Menlo"/>
                <a:ea typeface="Menlo"/>
                <a:cs typeface="Menlo"/>
              </a:rPr>
              <a:t>266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D3F5E4-D04B-4E6C-8D51-67AB7D0B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5717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оценка 70+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0F2A75-1265-4CB9-BFDD-9EEA0230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990850"/>
            <a:ext cx="7562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162E3B-F6DD-47C3-8D3E-BA20951F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76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D7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3DE216-2AE5-4153-AEF9-1038744C0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3850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6F8D72"/>
                </a:solidFill>
                <a:latin typeface="Menlo"/>
                <a:ea typeface="Menlo"/>
                <a:cs typeface="Menlo"/>
              </a:defRPr>
            </a:pPr>
            <a:r>
              <a:rPr sz="2100" b="1" i="0">
                <a:solidFill>
                  <a:srgbClr val="6F8D72"/>
                </a:solidFill>
                <a:latin typeface="Menlo"/>
                <a:ea typeface="Menlo"/>
                <a:cs typeface="Menlo"/>
              </a:rPr>
              <a:t>23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5D862A-0000-459C-ACC3-2539BC8B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2861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начали оформление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3FE14-376E-4D04-A886-F372BDBD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705225"/>
            <a:ext cx="7562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692F2E-C95B-49DF-9A3D-EC87FC9B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76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A18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A5994D-3FC0-4463-88D8-CC32880D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52875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8CA18A"/>
                </a:solidFill>
                <a:latin typeface="Menlo"/>
                <a:ea typeface="Menlo"/>
                <a:cs typeface="Menlo"/>
              </a:defRPr>
            </a:pPr>
            <a:r>
              <a:rPr sz="2100" b="1" i="0">
                <a:solidFill>
                  <a:srgbClr val="8CA18A"/>
                </a:solidFill>
                <a:latin typeface="Menlo"/>
                <a:ea typeface="Menlo"/>
                <a:cs typeface="Menlo"/>
              </a:rPr>
              <a:t>7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C3EA3-D3FB-4667-AF5B-746314B3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000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приняли договор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A38149-C60B-4E18-8BD9-712A35DF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419600"/>
            <a:ext cx="7562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213396-BAB4-4EA3-8A69-3504DAA1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76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3B2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9C1BB9-E805-481E-BD55-274DE7418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672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2100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13676C-F742-48A9-BBD9-D1FE2126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71487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начали работу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11717-9838-4E6B-9C68-DAA4F600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133975"/>
            <a:ext cx="7562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B40C8C-0638-4D98-A627-BC2DE9AD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B4230"/>
                </a:solidFill>
                <a:latin typeface="Georgia"/>
                <a:ea typeface="Georgia"/>
                <a:cs typeface="Georgia"/>
              </a:defRPr>
            </a:pPr>
            <a:r>
              <a:rPr sz="1875" b="1" i="0">
                <a:solidFill>
                  <a:srgbClr val="1B4230"/>
                </a:solidFill>
                <a:latin typeface="Georgia"/>
                <a:ea typeface="Georgia"/>
                <a:cs typeface="Georgia"/>
              </a:rPr>
              <a:t>Собеседование и решение о найме не автоматизируются.</a:t>
            </a:r>
          </a:p>
        </p:txBody>
      </p:sp>
    </p:spTree>
    <p:extLst>
      <p:ext uri="{BB962C8B-B14F-4D97-AF65-F5344CB8AC3E}">
        <p14:creationId xmlns:p14="http://schemas.microsoft.com/office/powerpoint/2010/main" val="6761427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4F6283-D099-46F2-8373-316D7B76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90840-8A1C-4344-A844-05978076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Источник: выгрузка CRM от 16.08.2026; база содержит 7 267 сделок.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703D6-8276-4DD5-A21B-C3C0FE90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667F0-189D-4883-A040-948F5253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ПЛОЩАДКИ, ЛИДЫ И CRM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54BCB-43C9-46F5-9E25-066BA144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Ручной ввод снят с большей части входящего потока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F1541-15BD-4563-AEE3-B68A31AA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450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6450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69%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F8569-0A90-45B9-8393-8F553858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9560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входящих сделок создавались автоматически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DA3F7-D30D-42FE-A941-DC6840A9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4E5F4A"/>
                </a:solidFill>
                <a:latin typeface="Menlo"/>
                <a:ea typeface="Menlo"/>
                <a:cs typeface="Menlo"/>
              </a:defRPr>
            </a:pPr>
            <a:r>
              <a:rPr sz="1500" b="1" i="0">
                <a:solidFill>
                  <a:srgbClr val="4E5F4A"/>
                </a:solidFill>
                <a:latin typeface="Menlo"/>
                <a:ea typeface="Menlo"/>
                <a:cs typeface="Menlo"/>
              </a:rPr>
              <a:t>846 из 1 228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9C2A4E-C85F-45C0-BCF8-DA1B2EB3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88582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7BDAD-076B-40C1-916E-7B70659E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6105525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2F6E4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7A82E-E9FB-469A-A13A-EA0528C6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81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5F6E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5F6EF"/>
                </a:solidFill>
                <a:latin typeface="Arial"/>
                <a:ea typeface="Arial"/>
                <a:cs typeface="Arial"/>
              </a:rPr>
              <a:t>автоматически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30261-90D2-432D-8831-BBC41979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81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вручную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AF96E-B9C8-4939-90F8-D86A882F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1885950"/>
            <a:ext cx="1695450" cy="24193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3E2D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2CC4C-5E39-4FFC-B913-489F18B0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133600"/>
            <a:ext cx="123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600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3600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508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48FB17-9840-424E-9C89-025AAD2D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895600"/>
            <a:ext cx="12763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просроченных</a:t>
            </a:r>
          </a:p>
          <a:p xmlns:a="http://schemas.openxmlformats.org/drawingml/2006/main">
            <a:pPr algn="ctr">
              <a:defRPr sz="1275" b="0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диалогов</a:t>
            </a:r>
          </a:p>
          <a:p xmlns:a="http://schemas.openxmlformats.org/drawingml/2006/main">
            <a:pPr algn="ctr">
              <a:defRPr sz="1275" b="0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обнаружено</a:t>
            </a:r>
          </a:p>
          <a:p xmlns:a="http://schemas.openxmlformats.org/drawingml/2006/main">
            <a:pPr algn="ctr">
              <a:defRPr sz="1275" b="0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при запуске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D0BD5-D2BC-4DA7-AC93-063B93F3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781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B4230"/>
                </a:solidFill>
                <a:latin typeface="Georgia"/>
                <a:ea typeface="Georgia"/>
                <a:cs typeface="Georgia"/>
              </a:defRPr>
            </a:pPr>
            <a:r>
              <a:rPr sz="2100" b="1" i="0">
                <a:solidFill>
                  <a:srgbClr val="1B4230"/>
                </a:solidFill>
                <a:latin typeface="Georgia"/>
                <a:ea typeface="Georgia"/>
                <a:cs typeface="Georgia"/>
              </a:rPr>
              <a:t>Человек подключается к показу объекта и переговорам.</a:t>
            </a:r>
          </a:p>
        </p:txBody>
      </p:sp>
    </p:spTree>
    <p:extLst>
      <p:ext uri="{BB962C8B-B14F-4D97-AF65-F5344CB8AC3E}">
        <p14:creationId xmlns:p14="http://schemas.microsoft.com/office/powerpoint/2010/main" val="11307419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1487E-1DB2-4138-971C-E5C6AE92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D78DC-D722-452F-BABA-018F471F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Источник: автоматизированная проверка ЭДО и банковских интеграций.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94F09-C1D4-47BD-9332-4D75128C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125F4-5236-4A4D-B1D8-EF74131D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КОНТРОЛЬ ДОКУМЕНТОВ И БАНКОВСКИХ ДАННЫХ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A28D69-16ED-4D14-B0EF-F16CA925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201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Проверка выявляет разрыв до того, как он станет нормой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AD49D-AC99-4CE7-92D1-D823F8F1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333375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5F6EF"/>
          </a:solidFill>
          <a:ln xmlns:a="http://schemas.openxmlformats.org/drawingml/2006/main" w="9525">
            <a:solidFill>
              <a:srgbClr val="C7CFB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073A7-EDC4-4444-9CB0-CD8DA025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ДО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CABAB-C064-4642-A5CE-30A9C542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2876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Считалось, что поток документов и выписок работает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5E96CF-A5DD-4D6D-BA82-799F26A5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847850"/>
            <a:ext cx="333375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5F6EF"/>
          </a:solidFill>
          <a:ln xmlns:a="http://schemas.openxmlformats.org/drawingml/2006/main" w="9525">
            <a:solidFill>
              <a:srgbClr val="C7CFB4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D3123C-FAA6-4709-9EE2-D72DE40F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9550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ПРОВЕРКА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2BD6EF-7ED4-44B0-A711-E42B151E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47950"/>
            <a:ext cx="2876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Сверены 1 428 файлов ЭДО и поступление выписок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B82A9-18B6-4CEE-98F5-FB5C4363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47850"/>
            <a:ext cx="333375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3E2DC"/>
          </a:solidFill>
          <a:ln xmlns:a="http://schemas.openxmlformats.org/drawingml/2006/main" w="9525">
            <a:solidFill>
              <a:srgbClr val="C7CFB4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D3DCB-8226-4A27-966D-50E5BA74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095500"/>
            <a:ext cx="2876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ВЫЯВЛЕНО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AC1ED-9EAD-491E-930A-9CB34B896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47950"/>
            <a:ext cx="2876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Подписанные документы не найдены; по 4 счетам нет выписок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934CBA-2D16-4CA1-AE51-A7DFFE5D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DDE8D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CE7A94-83A6-4539-898C-C2FBC784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57800"/>
            <a:ext cx="10325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B4230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B4230"/>
                </a:solidFill>
                <a:latin typeface="Arial"/>
                <a:ea typeface="Arial"/>
                <a:cs typeface="Arial"/>
              </a:rPr>
              <a:t>Система сверяет и поднимает исключения. Человек подписывает и решает спорные операции.</a:t>
            </a:r>
          </a:p>
        </p:txBody>
      </p:sp>
    </p:spTree>
    <p:extLst>
      <p:ext uri="{BB962C8B-B14F-4D97-AF65-F5344CB8AC3E}">
        <p14:creationId xmlns:p14="http://schemas.microsoft.com/office/powerpoint/2010/main" val="13399680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8067D1-7CB1-4BCD-AAEB-EEF61CE5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FBC42-3AA1-4367-A5D0-E10C25E9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Источник: действующий клиентский портал EVOLVIN с личными кабинетами и ИИ-консьержем.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B8D5D-495C-432D-BE43-E2FA29D2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1CB63-D205-4334-B98D-6875861D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САЙТЫ, ПОРТАЛЫ И ЛИЧНЫЕ КАБИНЕТЫ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E1DF0-0650-4578-8E13-191D4190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201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Публичный сайт связан с рабочим процессом внутри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A323C-BDC1-43F4-AD92-A49296BA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609850"/>
            <a:ext cx="8953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C9A8B9-4BF2-4A78-9D40-A407ECAE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62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8A2086-F269-4453-B6C3-75DB309D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5F6E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F5F6EF"/>
                </a:solidFill>
                <a:latin typeface="Menlo"/>
                <a:ea typeface="Menlo"/>
                <a:cs typeface="Menlo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66936-CDFE-4415-9B10-295CFAFD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0480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Сайт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25856-F140-47E5-BBF2-661AE87A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62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AC8106-0642-41B2-B30E-6725CE437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4765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5F6E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F5F6EF"/>
                </a:solidFill>
                <a:latin typeface="Menlo"/>
                <a:ea typeface="Menlo"/>
                <a:cs typeface="Menlo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EB8482-A63F-4BF0-A201-B350A2D2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0480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Заявка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2978B-187D-4908-86AD-BF930276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62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533C7-D2BA-4284-BF48-3B77CF8D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4765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5F6E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F5F6EF"/>
                </a:solidFill>
                <a:latin typeface="Menlo"/>
                <a:ea typeface="Menlo"/>
                <a:cs typeface="Menlo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170ADD-D9F6-435B-B1EB-C0FC6EC5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30480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Кабинет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9A4497-1752-468E-B78F-20019C34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62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414F23-2D2D-428E-BEAA-7C0BA928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4765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5F6E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F5F6EF"/>
                </a:solidFill>
                <a:latin typeface="Menlo"/>
                <a:ea typeface="Menlo"/>
                <a:cs typeface="Menlo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111652-AB96-4BE4-BB1F-D7305E02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0480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Статусы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4F85B6-3054-40CF-B9C6-FAEBA8B0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362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E4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30B7B-2BAF-404D-A50B-ADFBD334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5F6E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F5F6EF"/>
                </a:solidFill>
                <a:latin typeface="Menlo"/>
                <a:ea typeface="Menlo"/>
                <a:cs typeface="Menlo"/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EBB12D-C6C3-4905-95FA-0911B795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30480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F2E22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F2E22"/>
                </a:solidFill>
                <a:latin typeface="Arial"/>
                <a:ea typeface="Arial"/>
                <a:cs typeface="Arial"/>
              </a:rPr>
              <a:t>Документы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74D402-FBAA-4DBE-82BA-B0621F19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69532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DDE8D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165BE4-083C-4B60-8E8C-0D390B5B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719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Проверенный опыт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5ABE58-775F-40D7-905E-D839ACDA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6248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Действующий портал с личными кабинетами и ИИ-консьержем работает в ежедневном режиме.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95F319-31B3-4F27-AF98-4FBEA958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943350"/>
            <a:ext cx="36004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5F6EF"/>
          </a:solidFill>
          <a:ln xmlns:a="http://schemas.openxmlformats.org/drawingml/2006/main" w="9525">
            <a:solidFill>
              <a:srgbClr val="C7CFB4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79ACBD-DE80-44DE-B37E-DB31AB1C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1719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Контроль человека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C0F4BA-F9B4-45BF-B172-EF037105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55295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650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Состав сервиса, правила, тарифы и нестандартные случаи.</a:t>
            </a:r>
          </a:p>
        </p:txBody>
      </p:sp>
    </p:spTree>
    <p:extLst>
      <p:ext uri="{BB962C8B-B14F-4D97-AF65-F5344CB8AC3E}">
        <p14:creationId xmlns:p14="http://schemas.microsoft.com/office/powerpoint/2010/main" val="7996206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DF4CA8-85A0-491D-8A66-310A40E0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3E605-B41B-4D52-A735-BD2FBCBC7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Источники: тендерный мониторинг EVOLVIN; внутренний разбор 38 публикаций.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B1649-C846-43B2-8BBB-7565601D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8AC94-5895-4E08-9C91-6D50C366C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ТЕНДЕРНЫЙ МОНИТОРИНГ И КОНТЕНТ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D5A31-CA52-4A23-85BC-8917D748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201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0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Анализ требований отделяет название от реального объёма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2F2E2-9EA2-4266-BBEF-F0DC28A9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45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2 700+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3568FF-22A3-4EE6-89F7-7C5F111D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429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активных процедур</a:t>
            </a:r>
          </a:p>
          <a:p xmlns:a="http://schemas.openxmlformats.org/drawingml/2006/main">
            <a:pPr algn="l">
              <a:def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проверяются дважды в час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FE72D-0206-4D8A-90ED-ACE7641F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790700"/>
            <a:ext cx="9525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5426A-9DA1-4D9D-9E33-7466B018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057400"/>
            <a:ext cx="295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32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363 часа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24F355-25B8-4159-8758-6F7FD2D1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762250"/>
            <a:ext cx="295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реальный объём адаптации</a:t>
            </a:r>
          </a:p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1С:Колледж за коротким названием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71FF1-BC18-4BC7-8F5A-DAF691E9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790700"/>
            <a:ext cx="9525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CFB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4E7540-1361-4EBB-93DE-52389470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8669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322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38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CF0FF4-DFAA-4D8B-81B3-140ADB27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4765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разобранных статей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8A217-560C-4816-AA5B-D422DEE0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0480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A13B2E"/>
                </a:solidFill>
                <a:latin typeface="Menlo"/>
                <a:ea typeface="Menlo"/>
                <a:cs typeface="Menlo"/>
              </a:defRPr>
            </a:pPr>
            <a:r>
              <a:rPr sz="2025" b="1" i="0">
                <a:solidFill>
                  <a:srgbClr val="A13B2E"/>
                </a:solidFill>
                <a:latin typeface="Menlo"/>
                <a:ea typeface="Menlo"/>
                <a:cs typeface="Menlo"/>
              </a:rPr>
              <a:t>CTA не было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2B948-0B9A-4D7A-AC0E-1F50D2D0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6576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выявлено аудитом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BA487-9957-46E8-91F1-9A6CA2F7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108204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DDE8D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D23FB6-1CD0-4404-88B3-124937DB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57800"/>
            <a:ext cx="10325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B4230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B4230"/>
                </a:solidFill>
                <a:latin typeface="Georgia"/>
                <a:ea typeface="Georgia"/>
                <a:cs typeface="Georgia"/>
              </a:rPr>
              <a:t>Эффект публикаций: замер на ваших данных с первого месяца.</a:t>
            </a:r>
          </a:p>
        </p:txBody>
      </p:sp>
    </p:spTree>
    <p:extLst>
      <p:ext uri="{BB962C8B-B14F-4D97-AF65-F5344CB8AC3E}">
        <p14:creationId xmlns:p14="http://schemas.microsoft.com/office/powerpoint/2010/main" val="12241959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341C73-1E82-45D7-AE8C-96FCC3FB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86577-BC79-492F-A6DF-A5470076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Методика EVOLVIN. Показатели и период замера согласуются с клиентом до пилота.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7E7D4-90E1-464D-B2A0-E4E05C2B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A3ADB-D6A2-4988-97A9-EE8FA239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КАК ПОДТВЕРЖДАЕМ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EA868-D2D4-4179-99CB-9F7C0630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Проверяем результат на том же потоке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F59F5-46EF-4D7D-A68D-36D32753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43624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5F6EF"/>
          </a:solidFill>
          <a:ln xmlns:a="http://schemas.openxmlformats.org/drawingml/2006/main" w="9525">
            <a:solidFill>
              <a:srgbClr val="C7CFB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4DBF6-1835-4B85-931A-C60176DB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1050" b="1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ДО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00E58-B61D-457E-B96F-3D68015B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28900"/>
            <a:ext cx="33337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Поток</a:t>
            </a:r>
          </a:p>
          <a:p xmlns:a="http://schemas.openxmlformats.org/drawingml/2006/main">
            <a:pPr algn="l">
              <a:def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Исключения</a:t>
            </a:r>
          </a:p>
          <a:p xmlns:a="http://schemas.openxmlformats.org/drawingml/2006/main">
            <a:pPr algn="l">
              <a:def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Трудозатраты</a:t>
            </a:r>
          </a:p>
          <a:p xmlns:a="http://schemas.openxmlformats.org/drawingml/2006/main">
            <a:pPr algn="l">
              <a:def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Критерий приёмки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AD2A7-ECA7-4300-AAFA-67C488BF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1847850"/>
            <a:ext cx="60388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4201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15B65-191A-4D8C-A30B-3CE9AB84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9CAF94"/>
                </a:solidFill>
                <a:latin typeface="Menlo"/>
                <a:ea typeface="Menlo"/>
                <a:cs typeface="Menlo"/>
              </a:defRPr>
            </a:pPr>
            <a:r>
              <a:rPr sz="1050" b="1" i="0">
                <a:solidFill>
                  <a:srgbClr val="9CAF94"/>
                </a:solidFill>
                <a:latin typeface="Menlo"/>
                <a:ea typeface="Menlo"/>
                <a:cs typeface="Menlo"/>
              </a:rPr>
              <a:t>ЧЕРЕЗ МЕСЯЦ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8DD981-1013-4CDE-B859-28B83126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628900"/>
            <a:ext cx="52387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Повторяем тот же замер.</a:t>
            </a:r>
          </a:p>
          <a:p xmlns:a="http://schemas.openxmlformats.org/drawingml/2006/main">
            <a:pPr algn="l">
              <a:def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Показываем разницу.</a:t>
            </a:r>
          </a:p>
          <a:p xmlns:a="http://schemas.openxmlformats.org/drawingml/2006/main">
            <a:pPr algn="l">
              <a:def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E6ECD9"/>
                </a:solidFill>
                <a:latin typeface="Georgia"/>
                <a:ea typeface="Georgia"/>
                <a:cs typeface="Georgia"/>
              </a:rPr>
              <a:t>Фиксируем отсутствие эффекта, если его нет.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22FA7-7F07-49E1-B1A8-9DA6BABF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1B4230"/>
                </a:solidFill>
                <a:latin typeface="Georgia"/>
                <a:ea typeface="Georgia"/>
                <a:cs typeface="Georgia"/>
              </a:defRPr>
            </a:pPr>
            <a:r>
              <a:rPr sz="2175" b="1" i="0">
                <a:solidFill>
                  <a:srgbClr val="1B4230"/>
                </a:solidFill>
                <a:latin typeface="Georgia"/>
                <a:ea typeface="Georgia"/>
                <a:cs typeface="Georgia"/>
              </a:rPr>
              <a:t>Проценты появляются только после замера на данных клиента.</a:t>
            </a:r>
          </a:p>
        </p:txBody>
      </p:sp>
    </p:spTree>
    <p:extLst>
      <p:ext uri="{BB962C8B-B14F-4D97-AF65-F5344CB8AC3E}">
        <p14:creationId xmlns:p14="http://schemas.microsoft.com/office/powerpoint/2010/main" val="18979159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D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6896A6-EEF3-4CB5-A743-23A02E8D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1E081-D06F-490C-9667-721F0759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8953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7C8A76"/>
                </a:solidFill>
                <a:latin typeface="Arial"/>
                <a:ea typeface="Arial"/>
                <a:cs typeface="Arial"/>
              </a:defRPr>
            </a:pPr>
            <a:r>
              <a:rPr sz="750" b="0" i="0">
                <a:solidFill>
                  <a:srgbClr val="7C8A76"/>
                </a:solidFill>
                <a:latin typeface="Arial"/>
                <a:ea typeface="Arial"/>
                <a:cs typeface="Arial"/>
              </a:rPr>
              <a:t>Начало проекта: evolvin.ai/nachat-proekt/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D1F1C7-AB1B-497B-9C13-E4AB0CD7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960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7C8A76"/>
                </a:solidFill>
                <a:latin typeface="Menlo"/>
                <a:ea typeface="Menlo"/>
                <a:cs typeface="Menlo"/>
              </a:defRPr>
            </a:pPr>
            <a:r>
              <a:rPr sz="750" b="0" i="0">
                <a:solidFill>
                  <a:srgbClr val="7C8A76"/>
                </a:solidFill>
                <a:latin typeface="Menlo"/>
                <a:ea typeface="Menlo"/>
                <a:cs typeface="Menlo"/>
              </a:rPr>
              <a:t>EVOLVIN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E14B9-EA49-4AB9-AB88-C375124B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B4230"/>
                </a:solidFill>
                <a:latin typeface="Menlo"/>
                <a:ea typeface="Menlo"/>
                <a:cs typeface="Menlo"/>
              </a:defRPr>
            </a:pPr>
            <a:r>
              <a:rPr sz="975" b="1" i="0">
                <a:solidFill>
                  <a:srgbClr val="1B4230"/>
                </a:solidFill>
                <a:latin typeface="Menlo"/>
                <a:ea typeface="Menlo"/>
                <a:cs typeface="Menlo"/>
              </a:rPr>
              <a:t>ПЕРВЫЙ ПИЛОТ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663AD-25CF-4A0D-A16C-FDA673D0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860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Первый пилот ограничивает риск одной задачей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226F9-3162-4EED-8474-FAB34A9A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2F6E4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2F6E4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48BE31-C6A0-4299-A421-C136E504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8478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Границы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15B36C-14E6-4036-B6A6-9BE78719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88595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Что система делает сама и где ждёт человека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75F0A-F3D7-4055-9F49-5B92AA50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92FFC-D4E0-4985-94FB-C8C88E35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2F6E4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2F6E4F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FF88B-CA16-4C62-AC5E-30155910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8384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Условия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46944-CA83-443C-8E18-6AC0FD75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7655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Срок, цена и доступы фиксируются до запуска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6C455A-0CEC-4E32-A1FD-26D4356D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2755D-31FC-4EEB-900D-1A2036CD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2F6E4F"/>
                </a:solidFill>
                <a:latin typeface="Menlo"/>
                <a:ea typeface="Menlo"/>
                <a:cs typeface="Menlo"/>
              </a:defRPr>
            </a:pPr>
            <a:r>
              <a:rPr sz="1350" b="1" i="0">
                <a:solidFill>
                  <a:srgbClr val="2F6E4F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DA8640-387D-4CED-919E-C33A6C31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8290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F2E22"/>
                </a:solidFill>
                <a:latin typeface="Georgia"/>
                <a:ea typeface="Georgia"/>
                <a:cs typeface="Georgia"/>
              </a:rPr>
              <a:t>Приёмка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7C0F8-7AF0-43DF-B26B-B5492242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6715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4E5F4A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4E5F4A"/>
                </a:solidFill>
                <a:latin typeface="Arial"/>
                <a:ea typeface="Arial"/>
                <a:cs typeface="Arial"/>
              </a:rPr>
              <a:t>Результат проверяется на согласованном потоке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D0A1A-7AF9-4F09-B700-15B8CE5A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FC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002C5E-60EA-4959-B216-E53BC342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1B423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F98665-C497-4CCA-B94B-1A9FA7BF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57800"/>
            <a:ext cx="904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5F6EF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F5F6EF"/>
                </a:solidFill>
                <a:latin typeface="Georgia"/>
                <a:ea typeface="Georgia"/>
                <a:cs typeface="Georgia"/>
              </a:rPr>
              <a:t>Выберите процесс, где уже видите очередь, ручную сверку или молчание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5FCCA-0B92-4F33-9430-D85A834A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75310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CAF94"/>
                </a:solidFill>
                <a:latin typeface="Menlo"/>
                <a:ea typeface="Menlo"/>
                <a:cs typeface="Menlo"/>
              </a:defRPr>
            </a:pPr>
            <a:r>
              <a:rPr sz="825" b="0" i="0">
                <a:solidFill>
                  <a:srgbClr val="9CAF94"/>
                </a:solidFill>
                <a:latin typeface="Menlo"/>
                <a:ea typeface="Menlo"/>
                <a:cs typeface="Menlo"/>
              </a:rPr>
              <a:t>evolvin.ai/nachat-proekt/</a:t>
            </a:r>
          </a:p>
        </p:txBody>
      </p:sp>
    </p:spTree>
    <p:extLst>
      <p:ext uri="{BB962C8B-B14F-4D97-AF65-F5344CB8AC3E}">
        <p14:creationId xmlns:p14="http://schemas.microsoft.com/office/powerpoint/2010/main" val="1497322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2026-09-24T16:46:39.3880000Z</dcterms:created>
  <dcterms:modified xsi:type="dcterms:W3CDTF">2026-09-24T16:46:39.3880000Z</dcterms:modified>
</coreProperties>
</file>